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31089600" cy="36576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76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76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76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76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76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5pPr>
    <a:lvl6pPr marL="2286000" algn="l" defTabSz="914400" rtl="0" eaLnBrk="1" latinLnBrk="0" hangingPunct="1">
      <a:defRPr sz="76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6pPr>
    <a:lvl7pPr marL="2743200" algn="l" defTabSz="914400" rtl="0" eaLnBrk="1" latinLnBrk="0" hangingPunct="1">
      <a:defRPr sz="76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7pPr>
    <a:lvl8pPr marL="3200400" algn="l" defTabSz="914400" rtl="0" eaLnBrk="1" latinLnBrk="0" hangingPunct="1">
      <a:defRPr sz="76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8pPr>
    <a:lvl9pPr marL="3657600" algn="l" defTabSz="914400" rtl="0" eaLnBrk="1" latinLnBrk="0" hangingPunct="1">
      <a:defRPr sz="7600" kern="1200">
        <a:solidFill>
          <a:schemeClr val="tx1"/>
        </a:solidFill>
        <a:latin typeface="Arial" charset="0"/>
        <a:ea typeface="ＭＳ Ｐゴシック" pitchFamily="34" charset="-128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8888" autoAdjust="0"/>
  </p:normalViewPr>
  <p:slideViewPr>
    <p:cSldViewPr>
      <p:cViewPr>
        <p:scale>
          <a:sx n="70" d="100"/>
          <a:sy n="70" d="100"/>
        </p:scale>
        <p:origin x="-616" y="8400"/>
      </p:cViewPr>
      <p:guideLst>
        <p:guide orient="horz" pos="21600"/>
        <p:guide pos="950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2038" y="11361738"/>
            <a:ext cx="26425525" cy="7840662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4075" y="20726400"/>
            <a:ext cx="21761450" cy="9347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65263"/>
            <a:ext cx="27981275" cy="6096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163" y="8534400"/>
            <a:ext cx="27981275" cy="241379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540913" y="1465263"/>
            <a:ext cx="6994525" cy="3120707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54163" y="1465263"/>
            <a:ext cx="20834350" cy="3120707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65263"/>
            <a:ext cx="27981275" cy="6096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4163" y="8534400"/>
            <a:ext cx="27981275" cy="24137938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863" y="23502938"/>
            <a:ext cx="26425525" cy="726440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5863" y="15501938"/>
            <a:ext cx="26425525" cy="8001000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65263"/>
            <a:ext cx="27981275" cy="6096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4163" y="8534400"/>
            <a:ext cx="13914437" cy="241379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21000" y="8534400"/>
            <a:ext cx="13914438" cy="24137938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65263"/>
            <a:ext cx="27981275" cy="609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54163" y="8186738"/>
            <a:ext cx="13736637" cy="3413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54163" y="11599863"/>
            <a:ext cx="13736637" cy="210724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792450" y="8186738"/>
            <a:ext cx="13742988" cy="34131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792450" y="11599863"/>
            <a:ext cx="13742988" cy="210724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65263"/>
            <a:ext cx="27981275" cy="6096000"/>
          </a:xfrm>
          <a:prstGeom prst="rect">
            <a:avLst/>
          </a:prstGeom>
        </p:spPr>
        <p:txBody>
          <a:bodyPr vert="horz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163" y="1455738"/>
            <a:ext cx="10228262" cy="61976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55488" y="1455738"/>
            <a:ext cx="17379950" cy="31216600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54163" y="7653338"/>
            <a:ext cx="10228262" cy="250190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3" y="25603200"/>
            <a:ext cx="18653125" cy="30226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094413" y="3268663"/>
            <a:ext cx="18653125" cy="21945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3" y="28625800"/>
            <a:ext cx="18653125" cy="4292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4" Type="http://schemas.openxmlformats.org/officeDocument/2006/relationships/image" Target="../media/image2.jpeg"/><Relationship Id="rId15" Type="http://schemas.openxmlformats.org/officeDocument/2006/relationships/image" Target="../media/image3.png"/><Relationship Id="rId16" Type="http://schemas.openxmlformats.org/officeDocument/2006/relationships/image" Target="../media/image4.png"/><Relationship Id="rId17" Type="http://schemas.openxmlformats.org/officeDocument/2006/relationships/image" Target="../media/image5.png"/><Relationship Id="rId18" Type="http://schemas.openxmlformats.org/officeDocument/2006/relationships/image" Target="../media/image6.png"/><Relationship Id="rId19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21590000"/>
            <a:ext cx="31089600" cy="14986000"/>
          </a:xfrm>
          <a:prstGeom prst="rect">
            <a:avLst/>
          </a:prstGeom>
          <a:gradFill flip="none" rotWithShape="1">
            <a:gsLst>
              <a:gs pos="0">
                <a:srgbClr val="A7CCFF"/>
              </a:gs>
              <a:gs pos="100000">
                <a:srgbClr val="FFFFFF"/>
              </a:gs>
            </a:gsLst>
            <a:lin ang="162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 sz="2400" dirty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6" name="Picture 5" descr="NScD science banner 2-5 red.jpg"/>
          <p:cNvPicPr>
            <a:picLocks noChangeAspect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34366200"/>
            <a:ext cx="310896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rotWithShape="0">
              <a:srgbClr val="808080">
                <a:alpha val="42999"/>
              </a:srgbClr>
            </a:outerShdw>
          </a:effectLst>
        </p:spPr>
      </p:pic>
      <p:pic>
        <p:nvPicPr>
          <p:cNvPr id="1028" name="Picture 8" descr="NScD science banner_2-5.jpg"/>
          <p:cNvPicPr>
            <a:picLocks noChangeAspect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0" y="34775775"/>
            <a:ext cx="3108960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9" descr="ORNL_logo_bevel_smart-white.tif"/>
          <p:cNvPicPr>
            <a:picLocks noChangeAspect="1"/>
          </p:cNvPicPr>
          <p:nvPr userDrawn="1"/>
        </p:nvPicPr>
        <p:blipFill>
          <a:blip r:embed="rId15"/>
          <a:srcRect/>
          <a:stretch>
            <a:fillRect/>
          </a:stretch>
        </p:blipFill>
        <p:spPr bwMode="auto">
          <a:xfrm>
            <a:off x="27832050" y="35123438"/>
            <a:ext cx="2516188" cy="1284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10" descr="sns1_beveled_white.tif"/>
          <p:cNvPicPr>
            <a:picLocks noChangeAspect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24938038" y="35028188"/>
            <a:ext cx="2139950" cy="147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11" descr="HFIR logo_white lines.tif"/>
          <p:cNvPicPr>
            <a:picLocks noChangeAspect="1"/>
          </p:cNvPicPr>
          <p:nvPr userDrawn="1"/>
        </p:nvPicPr>
        <p:blipFill>
          <a:blip r:embed="rId17"/>
          <a:srcRect/>
          <a:stretch>
            <a:fillRect/>
          </a:stretch>
        </p:blipFill>
        <p:spPr bwMode="auto">
          <a:xfrm>
            <a:off x="21837650" y="35001200"/>
            <a:ext cx="3238500" cy="145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9" descr="NScD Neutron Sciences words.tif"/>
          <p:cNvPicPr>
            <a:picLocks/>
          </p:cNvPicPr>
          <p:nvPr userDrawn="1"/>
        </p:nvPicPr>
        <p:blipFill>
          <a:blip r:embed="rId18"/>
          <a:srcRect/>
          <a:stretch>
            <a:fillRect/>
          </a:stretch>
        </p:blipFill>
        <p:spPr bwMode="auto">
          <a:xfrm>
            <a:off x="21761450" y="2524125"/>
            <a:ext cx="5105400" cy="446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10" descr="NScD logo_PPT.tif"/>
          <p:cNvPicPr>
            <a:picLocks noChangeAspect="1"/>
          </p:cNvPicPr>
          <p:nvPr userDrawn="1"/>
        </p:nvPicPr>
        <p:blipFill>
          <a:blip r:embed="rId19"/>
          <a:srcRect/>
          <a:stretch>
            <a:fillRect/>
          </a:stretch>
        </p:blipFill>
        <p:spPr bwMode="auto">
          <a:xfrm>
            <a:off x="27138313" y="161925"/>
            <a:ext cx="3894137" cy="3825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867150" rtl="0" eaLnBrk="0" fontAlgn="base" hangingPunct="0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defTabSz="3867150" rtl="0" eaLnBrk="0" fontAlgn="base" hangingPunct="0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defTabSz="3867150" rtl="0" eaLnBrk="0" fontAlgn="base" hangingPunct="0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defTabSz="3867150" rtl="0" eaLnBrk="0" fontAlgn="base" hangingPunct="0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defTabSz="3867150" rtl="0" eaLnBrk="0" fontAlgn="base" hangingPunct="0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defTabSz="3867150" rtl="0" fontAlgn="base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</a:defRPr>
      </a:lvl6pPr>
      <a:lvl7pPr marL="914400" algn="ctr" defTabSz="3867150" rtl="0" fontAlgn="base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</a:defRPr>
      </a:lvl7pPr>
      <a:lvl8pPr marL="1371600" algn="ctr" defTabSz="3867150" rtl="0" fontAlgn="base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</a:defRPr>
      </a:lvl8pPr>
      <a:lvl9pPr marL="1828800" algn="ctr" defTabSz="3867150" rtl="0" fontAlgn="base">
        <a:spcBef>
          <a:spcPct val="0"/>
        </a:spcBef>
        <a:spcAft>
          <a:spcPct val="0"/>
        </a:spcAft>
        <a:defRPr sz="18600">
          <a:solidFill>
            <a:schemeClr val="tx2"/>
          </a:solidFill>
          <a:latin typeface="Arial" charset="0"/>
        </a:defRPr>
      </a:lvl9pPr>
    </p:titleStyle>
    <p:bodyStyle>
      <a:lvl1pPr marL="1449388" indent="-1449388" algn="l" defTabSz="3867150" rtl="0" eaLnBrk="0" fontAlgn="base" hangingPunct="0">
        <a:spcBef>
          <a:spcPct val="20000"/>
        </a:spcBef>
        <a:spcAft>
          <a:spcPct val="0"/>
        </a:spcAft>
        <a:buChar char="•"/>
        <a:defRPr sz="135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3141663" indent="-1208088" algn="l" defTabSz="3867150" rtl="0" eaLnBrk="0" fontAlgn="base" hangingPunct="0">
        <a:spcBef>
          <a:spcPct val="20000"/>
        </a:spcBef>
        <a:spcAft>
          <a:spcPct val="0"/>
        </a:spcAft>
        <a:buChar char="–"/>
        <a:defRPr sz="11800">
          <a:solidFill>
            <a:schemeClr val="tx1"/>
          </a:solidFill>
          <a:latin typeface="+mn-lt"/>
          <a:ea typeface="ＭＳ Ｐゴシック" charset="-128"/>
        </a:defRPr>
      </a:lvl2pPr>
      <a:lvl3pPr marL="4833938" indent="-966788" algn="l" defTabSz="3867150" rtl="0" eaLnBrk="0" fontAlgn="base" hangingPunct="0">
        <a:spcBef>
          <a:spcPct val="20000"/>
        </a:spcBef>
        <a:spcAft>
          <a:spcPct val="0"/>
        </a:spcAft>
        <a:buChar char="•"/>
        <a:defRPr sz="10100">
          <a:solidFill>
            <a:schemeClr val="tx1"/>
          </a:solidFill>
          <a:latin typeface="+mn-lt"/>
          <a:ea typeface="ＭＳ Ｐゴシック" charset="-128"/>
        </a:defRPr>
      </a:lvl3pPr>
      <a:lvl4pPr marL="6765925" indent="-966788" algn="l" defTabSz="3867150" rtl="0" eaLnBrk="0" fontAlgn="base" hangingPunct="0">
        <a:spcBef>
          <a:spcPct val="20000"/>
        </a:spcBef>
        <a:spcAft>
          <a:spcPct val="0"/>
        </a:spcAft>
        <a:buChar char="–"/>
        <a:defRPr sz="8500">
          <a:solidFill>
            <a:schemeClr val="tx1"/>
          </a:solidFill>
          <a:latin typeface="+mn-lt"/>
          <a:ea typeface="ＭＳ Ｐゴシック" charset="-128"/>
        </a:defRPr>
      </a:lvl4pPr>
      <a:lvl5pPr marL="8699500" indent="-966788" algn="l" defTabSz="3867150" rtl="0" eaLnBrk="0" fontAlgn="base" hangingPunct="0">
        <a:spcBef>
          <a:spcPct val="20000"/>
        </a:spcBef>
        <a:spcAft>
          <a:spcPct val="0"/>
        </a:spcAft>
        <a:buChar char="»"/>
        <a:defRPr sz="8500">
          <a:solidFill>
            <a:schemeClr val="tx1"/>
          </a:solidFill>
          <a:latin typeface="+mn-lt"/>
          <a:ea typeface="ＭＳ Ｐゴシック" charset="-128"/>
        </a:defRPr>
      </a:lvl5pPr>
      <a:lvl6pPr marL="9156700" indent="-966788" algn="l" defTabSz="3867150" rtl="0" fontAlgn="base">
        <a:spcBef>
          <a:spcPct val="20000"/>
        </a:spcBef>
        <a:spcAft>
          <a:spcPct val="0"/>
        </a:spcAft>
        <a:buChar char="»"/>
        <a:defRPr sz="8500">
          <a:solidFill>
            <a:schemeClr val="tx1"/>
          </a:solidFill>
          <a:latin typeface="+mn-lt"/>
          <a:ea typeface="ＭＳ Ｐゴシック" charset="-128"/>
        </a:defRPr>
      </a:lvl6pPr>
      <a:lvl7pPr marL="9613900" indent="-966788" algn="l" defTabSz="3867150" rtl="0" fontAlgn="base">
        <a:spcBef>
          <a:spcPct val="20000"/>
        </a:spcBef>
        <a:spcAft>
          <a:spcPct val="0"/>
        </a:spcAft>
        <a:buChar char="»"/>
        <a:defRPr sz="8500">
          <a:solidFill>
            <a:schemeClr val="tx1"/>
          </a:solidFill>
          <a:latin typeface="+mn-lt"/>
          <a:ea typeface="ＭＳ Ｐゴシック" charset="-128"/>
        </a:defRPr>
      </a:lvl7pPr>
      <a:lvl8pPr marL="10071100" indent="-966788" algn="l" defTabSz="3867150" rtl="0" fontAlgn="base">
        <a:spcBef>
          <a:spcPct val="20000"/>
        </a:spcBef>
        <a:spcAft>
          <a:spcPct val="0"/>
        </a:spcAft>
        <a:buChar char="»"/>
        <a:defRPr sz="8500">
          <a:solidFill>
            <a:schemeClr val="tx1"/>
          </a:solidFill>
          <a:latin typeface="+mn-lt"/>
          <a:ea typeface="ＭＳ Ｐゴシック" charset="-128"/>
        </a:defRPr>
      </a:lvl8pPr>
      <a:lvl9pPr marL="10528300" indent="-966788" algn="l" defTabSz="3867150" rtl="0" fontAlgn="base">
        <a:spcBef>
          <a:spcPct val="20000"/>
        </a:spcBef>
        <a:spcAft>
          <a:spcPct val="0"/>
        </a:spcAft>
        <a:buChar char="»"/>
        <a:defRPr sz="85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png"/><Relationship Id="rId12" Type="http://schemas.openxmlformats.org/officeDocument/2006/relationships/image" Target="../media/image18.png"/><Relationship Id="rId13" Type="http://schemas.openxmlformats.org/officeDocument/2006/relationships/image" Target="../media/image19.png"/><Relationship Id="rId14" Type="http://schemas.openxmlformats.org/officeDocument/2006/relationships/image" Target="../media/image20.gif"/><Relationship Id="rId15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emf"/><Relationship Id="rId6" Type="http://schemas.openxmlformats.org/officeDocument/2006/relationships/image" Target="../media/image12.tiff"/><Relationship Id="rId7" Type="http://schemas.openxmlformats.org/officeDocument/2006/relationships/image" Target="../media/image13.gif"/><Relationship Id="rId8" Type="http://schemas.openxmlformats.org/officeDocument/2006/relationships/image" Target="../media/image14.gif"/><Relationship Id="rId9" Type="http://schemas.openxmlformats.org/officeDocument/2006/relationships/image" Target="../media/image15.png"/><Relationship Id="rId10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C:\Users\m2d\Dropbox\talks\camm_frame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800" y="28217556"/>
            <a:ext cx="11125200" cy="605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0" name="Rectangle 13"/>
          <p:cNvSpPr>
            <a:spLocks noChangeArrowheads="1"/>
          </p:cNvSpPr>
          <p:nvPr/>
        </p:nvSpPr>
        <p:spPr bwMode="auto">
          <a:xfrm>
            <a:off x="838200" y="3048000"/>
            <a:ext cx="26193750" cy="114300"/>
          </a:xfrm>
          <a:prstGeom prst="rect">
            <a:avLst/>
          </a:prstGeom>
          <a:solidFill>
            <a:srgbClr val="032FE3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 dirty="0"/>
          </a:p>
        </p:txBody>
      </p:sp>
      <p:sp>
        <p:nvSpPr>
          <p:cNvPr id="2051" name="Text Box 14"/>
          <p:cNvSpPr txBox="1">
            <a:spLocks noChangeArrowheads="1"/>
          </p:cNvSpPr>
          <p:nvPr/>
        </p:nvSpPr>
        <p:spPr bwMode="auto">
          <a:xfrm>
            <a:off x="932271" y="381000"/>
            <a:ext cx="26631899" cy="2669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ts val="300"/>
              </a:spcBef>
            </a:pPr>
            <a:r>
              <a:rPr lang="en-US" sz="8500" dirty="0" smtClean="0">
                <a:solidFill>
                  <a:srgbClr val="0000FF"/>
                </a:solidFill>
                <a:latin typeface="Impact" pitchFamily="34" charset="0"/>
              </a:rPr>
              <a:t>Neutron Data Analysis and Visualization</a:t>
            </a:r>
          </a:p>
          <a:p>
            <a:pPr eaLnBrk="0" hangingPunct="0">
              <a:spcBef>
                <a:spcPts val="300"/>
              </a:spcBef>
            </a:pPr>
            <a:r>
              <a:rPr lang="en-US" sz="4000" dirty="0" smtClean="0">
                <a:solidFill>
                  <a:srgbClr val="0000FF"/>
                </a:solidFill>
                <a:latin typeface="Impact" pitchFamily="34" charset="0"/>
              </a:rPr>
              <a:t>J. Bilheux,</a:t>
            </a:r>
            <a:r>
              <a:rPr lang="en-US" sz="4000" dirty="0">
                <a:solidFill>
                  <a:srgbClr val="0000FF"/>
                </a:solidFill>
                <a:latin typeface="Impact" pitchFamily="34" charset="0"/>
              </a:rPr>
              <a:t> </a:t>
            </a:r>
            <a:r>
              <a:rPr lang="en-US" sz="4000" dirty="0" smtClean="0">
                <a:solidFill>
                  <a:srgbClr val="0000FF"/>
                </a:solidFill>
                <a:latin typeface="Impact" pitchFamily="34" charset="0"/>
              </a:rPr>
              <a:t>S</a:t>
            </a:r>
            <a:r>
              <a:rPr lang="en-US" sz="4000" dirty="0">
                <a:solidFill>
                  <a:srgbClr val="0000FF"/>
                </a:solidFill>
                <a:latin typeface="Impact" pitchFamily="34" charset="0"/>
              </a:rPr>
              <a:t>. Campbell,</a:t>
            </a:r>
            <a:r>
              <a:rPr lang="en-US" sz="4000" dirty="0" smtClean="0">
                <a:solidFill>
                  <a:srgbClr val="0000FF"/>
                </a:solidFill>
                <a:latin typeface="Impact" pitchFamily="34" charset="0"/>
              </a:rPr>
              <a:t> D. Dillow, M. Doucet, M. Hagen, V</a:t>
            </a:r>
            <a:r>
              <a:rPr lang="en-US" sz="4000" dirty="0">
                <a:solidFill>
                  <a:srgbClr val="0000FF"/>
                </a:solidFill>
                <a:latin typeface="Impact" pitchFamily="34" charset="0"/>
              </a:rPr>
              <a:t>. </a:t>
            </a:r>
            <a:r>
              <a:rPr lang="en-US" sz="4000" dirty="0" smtClean="0">
                <a:solidFill>
                  <a:srgbClr val="0000FF"/>
                </a:solidFill>
                <a:latin typeface="Impact" pitchFamily="34" charset="0"/>
              </a:rPr>
              <a:t>Lynch</a:t>
            </a:r>
            <a:r>
              <a:rPr lang="en-US" sz="4000" dirty="0">
                <a:solidFill>
                  <a:srgbClr val="0000FF"/>
                </a:solidFill>
                <a:latin typeface="Impact" pitchFamily="34" charset="0"/>
              </a:rPr>
              <a:t>, </a:t>
            </a:r>
            <a:r>
              <a:rPr lang="en-US" sz="4000" dirty="0" smtClean="0">
                <a:solidFill>
                  <a:srgbClr val="0000FF"/>
                </a:solidFill>
                <a:latin typeface="Impact" pitchFamily="34" charset="0"/>
              </a:rPr>
              <a:t>D</a:t>
            </a:r>
            <a:r>
              <a:rPr lang="en-US" sz="4000" dirty="0">
                <a:solidFill>
                  <a:srgbClr val="0000FF"/>
                </a:solidFill>
                <a:latin typeface="Impact" pitchFamily="34" charset="0"/>
              </a:rPr>
              <a:t>. Mikkelson</a:t>
            </a:r>
            <a:r>
              <a:rPr lang="en-US" sz="4000" dirty="0" smtClean="0">
                <a:solidFill>
                  <a:srgbClr val="0000FF"/>
                </a:solidFill>
                <a:latin typeface="Impact" pitchFamily="34" charset="0"/>
              </a:rPr>
              <a:t>, R. Mikkelson, R. Miller,  M. Mustyakimov, P</a:t>
            </a:r>
            <a:r>
              <a:rPr lang="en-US" sz="4000" dirty="0">
                <a:solidFill>
                  <a:srgbClr val="0000FF"/>
                </a:solidFill>
                <a:latin typeface="Impact" pitchFamily="34" charset="0"/>
              </a:rPr>
              <a:t>. </a:t>
            </a:r>
            <a:r>
              <a:rPr lang="en-US" sz="4000" dirty="0" smtClean="0">
                <a:solidFill>
                  <a:srgbClr val="0000FF"/>
                </a:solidFill>
                <a:latin typeface="Impact" pitchFamily="34" charset="0"/>
              </a:rPr>
              <a:t>Peterson,  D. Reitz, S. Ren, M. Reuter, A. Savici, G. Shipman, D. Stansberry, R. Taylor, F. Wang, W. Zhou</a:t>
            </a:r>
            <a:endParaRPr lang="en-US" sz="4000" dirty="0">
              <a:solidFill>
                <a:srgbClr val="0000FF"/>
              </a:solidFill>
            </a:endParaRPr>
          </a:p>
        </p:txBody>
      </p:sp>
      <p:sp>
        <p:nvSpPr>
          <p:cNvPr id="2" name="Text Box 25"/>
          <p:cNvSpPr txBox="1">
            <a:spLocks noChangeArrowheads="1"/>
          </p:cNvSpPr>
          <p:nvPr/>
        </p:nvSpPr>
        <p:spPr bwMode="auto">
          <a:xfrm>
            <a:off x="914400" y="3657600"/>
            <a:ext cx="1128096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6000"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Impact"/>
                <a:ea typeface="Arial" charset="0"/>
                <a:cs typeface="Impact"/>
              </a:rPr>
              <a:t>Our Mission</a:t>
            </a:r>
            <a:endParaRPr lang="en-US" sz="6000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latin typeface="Impact"/>
              <a:ea typeface="Arial" charset="0"/>
              <a:cs typeface="Impact"/>
            </a:endParaRPr>
          </a:p>
        </p:txBody>
      </p:sp>
      <p:sp>
        <p:nvSpPr>
          <p:cNvPr id="12" name="Text Box 25"/>
          <p:cNvSpPr txBox="1">
            <a:spLocks noChangeArrowheads="1"/>
          </p:cNvSpPr>
          <p:nvPr/>
        </p:nvSpPr>
        <p:spPr bwMode="auto">
          <a:xfrm>
            <a:off x="16002000" y="3602504"/>
            <a:ext cx="10619078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6000"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Impact"/>
                <a:ea typeface="Arial" charset="0"/>
                <a:cs typeface="Impact"/>
              </a:rPr>
              <a:t>Accelerating Data Acquisition, Reduction, and Analysis at SNS</a:t>
            </a:r>
            <a:endParaRPr lang="en-US" sz="6000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latin typeface="Impact"/>
              <a:ea typeface="Arial" charset="0"/>
              <a:cs typeface="Impac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8229600"/>
            <a:ext cx="14097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Data reduction, visualization, and analysis framework, instrument and technique agnostic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Collaboration between ORNL</a:t>
            </a:r>
            <a:r>
              <a:rPr lang="en-US" sz="2400" dirty="0"/>
              <a:t> </a:t>
            </a:r>
            <a:r>
              <a:rPr lang="en-US" sz="2400" dirty="0" smtClean="0"/>
              <a:t>and ISIS</a:t>
            </a:r>
            <a:endParaRPr lang="en-US" sz="2400" dirty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/>
              <a:t>D</a:t>
            </a:r>
            <a:r>
              <a:rPr lang="en-US" sz="2400" dirty="0" smtClean="0"/>
              <a:t>eveloped in C++, with python bindings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Multiple platforms (Linux, MacOS, Windows)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Freely distributable to visiting scientists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dirty="0"/>
          </a:p>
        </p:txBody>
      </p:sp>
      <p:sp>
        <p:nvSpPr>
          <p:cNvPr id="21" name="TextBox 20"/>
          <p:cNvSpPr txBox="1"/>
          <p:nvPr/>
        </p:nvSpPr>
        <p:spPr>
          <a:xfrm>
            <a:off x="943504" y="16459200"/>
            <a:ext cx="12414149" cy="5632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Users interact with the program via command line, Python scripts, or graphical user interface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The main components are workspaces (collections of data, instrument configurations, sample environment log values, etc.) and algorithms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Neutron scattering data can be analyzed in histogram mode or event mode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Available algorithms: arithmetic, logical operators, data handling, peak finding, curve fitting, rebinning, diagnostics, units conversions, neutron efficiency correction, normalization, specialized algorithms for different techniques (diffraction, SANS, spectroscopy, muon, …)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Plotting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 smtClean="0"/>
              <a:t>1D scatter or line plot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 smtClean="0"/>
              <a:t>2D contours or surface plots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 smtClean="0"/>
              <a:t>3D available through ParaView plugins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Instrument view allows simple diagnostics, masking, sample orientation checks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dirty="0" smtClean="0"/>
              <a:t>Access </a:t>
            </a:r>
            <a:r>
              <a:rPr lang="en-US" sz="2400" dirty="0"/>
              <a:t>to data using </a:t>
            </a:r>
            <a:r>
              <a:rPr lang="en-US" sz="2400" dirty="0" smtClean="0"/>
              <a:t>ICAT3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914400" y="27660600"/>
            <a:ext cx="111620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Advanced Visualization Examples</a:t>
            </a:r>
            <a:endParaRPr lang="en-US" sz="4000" dirty="0" smtClean="0"/>
          </a:p>
          <a:p>
            <a:pPr marL="342900" indent="-342900">
              <a:buFont typeface="Arial" pitchFamily="34" charset="0"/>
              <a:buChar char="•"/>
            </a:pPr>
            <a:r>
              <a:rPr lang="en-US" sz="2400" i="1" dirty="0" smtClean="0"/>
              <a:t>Spin </a:t>
            </a:r>
            <a:r>
              <a:rPr lang="en-US" sz="2400" i="1" dirty="0"/>
              <a:t>waves in gadolinium as measured on </a:t>
            </a:r>
            <a:r>
              <a:rPr lang="en-US" sz="2400" i="1" dirty="0" smtClean="0"/>
              <a:t>SEQUOIA visualized </a:t>
            </a:r>
            <a:r>
              <a:rPr lang="en-US" sz="2400" i="1" dirty="0"/>
              <a:t>by </a:t>
            </a:r>
            <a:r>
              <a:rPr lang="en-US" sz="2400" i="1" dirty="0" smtClean="0"/>
              <a:t>Vates</a:t>
            </a:r>
            <a:r>
              <a:rPr lang="en-US" sz="2400" i="1" dirty="0"/>
              <a:t> </a:t>
            </a:r>
            <a:r>
              <a:rPr lang="en-US" sz="2400" i="1" dirty="0" smtClean="0"/>
              <a:t>(left)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sz="2400" i="1" dirty="0" smtClean="0"/>
              <a:t>Single crystal peaks as measured on TOPAZ visualized by SliceViewer (right)</a:t>
            </a:r>
          </a:p>
        </p:txBody>
      </p:sp>
      <p:sp>
        <p:nvSpPr>
          <p:cNvPr id="30" name="Text Box 25"/>
          <p:cNvSpPr txBox="1">
            <a:spLocks noChangeArrowheads="1"/>
          </p:cNvSpPr>
          <p:nvPr/>
        </p:nvSpPr>
        <p:spPr bwMode="auto">
          <a:xfrm>
            <a:off x="16002000" y="22479000"/>
            <a:ext cx="1061907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6000"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Impact"/>
                <a:ea typeface="Arial" charset="0"/>
                <a:cs typeface="Impact"/>
              </a:rPr>
              <a:t>Future</a:t>
            </a:r>
            <a:endParaRPr lang="en-US" sz="6000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latin typeface="Impact"/>
              <a:ea typeface="Arial" charset="0"/>
              <a:cs typeface="Impac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14400" y="4800600"/>
            <a:ext cx="13131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2400" dirty="0" smtClean="0"/>
              <a:t>The </a:t>
            </a:r>
            <a:r>
              <a:rPr lang="en-US" sz="2400" dirty="0"/>
              <a:t>ability to reduce, and analyze, the data as it is </a:t>
            </a:r>
            <a:r>
              <a:rPr lang="en-US" sz="2400" dirty="0" smtClean="0"/>
              <a:t>taken</a:t>
            </a:r>
          </a:p>
          <a:p>
            <a:pPr marL="342900" lvl="1" indent="-342900">
              <a:buFont typeface="Arial"/>
              <a:buChar char="•"/>
            </a:pPr>
            <a:r>
              <a:rPr lang="en-US" sz="2400" dirty="0" smtClean="0"/>
              <a:t>Data </a:t>
            </a:r>
            <a:r>
              <a:rPr lang="en-US" sz="2400" dirty="0"/>
              <a:t>files created instantly after acquisition</a:t>
            </a:r>
          </a:p>
          <a:p>
            <a:pPr marL="342900" lvl="1" indent="-342900">
              <a:buFont typeface="Arial"/>
              <a:buChar char="•"/>
            </a:pPr>
            <a:r>
              <a:rPr lang="en-US" sz="2400" dirty="0"/>
              <a:t>The ability to reduce a </a:t>
            </a:r>
            <a:r>
              <a:rPr lang="en-US" sz="2400" dirty="0" smtClean="0"/>
              <a:t>data </a:t>
            </a:r>
            <a:r>
              <a:rPr lang="en-US" sz="2400" dirty="0"/>
              <a:t>set post-acquisition in minutes</a:t>
            </a:r>
          </a:p>
          <a:p>
            <a:pPr marL="342900" lvl="1" indent="-342900">
              <a:buFont typeface="Arial"/>
              <a:buChar char="•"/>
            </a:pPr>
            <a:r>
              <a:rPr lang="en-US" sz="2400" dirty="0"/>
              <a:t>The resources </a:t>
            </a:r>
            <a:r>
              <a:rPr lang="en-US" sz="2400" dirty="0" smtClean="0"/>
              <a:t>for any user </a:t>
            </a:r>
            <a:r>
              <a:rPr lang="en-US" sz="2400" dirty="0"/>
              <a:t>to do post-acquisition reduction, analysis, visualization, modeling from anywhere</a:t>
            </a:r>
          </a:p>
          <a:p>
            <a:endParaRPr lang="en-US" sz="2400" dirty="0"/>
          </a:p>
        </p:txBody>
      </p:sp>
      <p:pic>
        <p:nvPicPr>
          <p:cNvPr id="10" name="Picture 9" descr="gadoliniu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20" y="29260800"/>
            <a:ext cx="4687512" cy="4181577"/>
          </a:xfrm>
          <a:prstGeom prst="rect">
            <a:avLst/>
          </a:prstGeom>
        </p:spPr>
      </p:pic>
      <p:pic>
        <p:nvPicPr>
          <p:cNvPr id="43" name="Picture 42" descr="ADARA_C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6314" y="4108411"/>
            <a:ext cx="4703551" cy="940709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7400" y="9448800"/>
            <a:ext cx="14147800" cy="800369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/>
          <p:cNvSpPr/>
          <p:nvPr/>
        </p:nvSpPr>
        <p:spPr>
          <a:xfrm>
            <a:off x="16002000" y="5715000"/>
            <a:ext cx="141478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15888" indent="-115888">
              <a:buClr>
                <a:schemeClr val="tx2"/>
              </a:buClr>
              <a:buFont typeface="Arial" pitchFamily="34" charset="0"/>
              <a:buChar char="•"/>
            </a:pPr>
            <a:r>
              <a:rPr lang="en-US" sz="2400" dirty="0" smtClean="0">
                <a:latin typeface="+mj-lt"/>
              </a:rPr>
              <a:t> Built </a:t>
            </a:r>
            <a:r>
              <a:rPr lang="en-US" sz="2400" dirty="0">
                <a:latin typeface="+mj-lt"/>
              </a:rPr>
              <a:t>on existing foundations–the existing DAS system streams neutron data internally today</a:t>
            </a:r>
          </a:p>
          <a:p>
            <a:pPr marL="115888" indent="-115888">
              <a:buClr>
                <a:schemeClr val="tx2"/>
              </a:buClr>
              <a:buFont typeface="Arial" pitchFamily="34" charset="0"/>
              <a:buChar char="•"/>
            </a:pPr>
            <a:r>
              <a:rPr lang="en-US" sz="2400" dirty="0">
                <a:latin typeface="+mj-lt"/>
              </a:rPr>
              <a:t> We stream data (neutron and SE) from the DAS to a publish subscribe system</a:t>
            </a:r>
          </a:p>
          <a:p>
            <a:pPr marL="347663" lvl="1" indent="-174625">
              <a:buClr>
                <a:schemeClr val="tx2"/>
              </a:buClr>
              <a:buFont typeface="Arial Narrow" pitchFamily="34" charset="0"/>
              <a:buChar char="―"/>
            </a:pPr>
            <a:r>
              <a:rPr lang="en-US" sz="2400" b="1" i="1" dirty="0">
                <a:latin typeface="+mj-lt"/>
              </a:rPr>
              <a:t>Stream Management Service (SMS)</a:t>
            </a:r>
          </a:p>
          <a:p>
            <a:pPr marL="115888" indent="-115888">
              <a:buClr>
                <a:schemeClr val="tx2"/>
              </a:buClr>
              <a:buFont typeface="Arial" pitchFamily="34" charset="0"/>
              <a:buChar char="•"/>
            </a:pPr>
            <a:r>
              <a:rPr lang="en-US" sz="2400" dirty="0">
                <a:latin typeface="+mj-lt"/>
              </a:rPr>
              <a:t> We modify MANTID (data reduction) to read from the data stream live from SMS</a:t>
            </a:r>
          </a:p>
          <a:p>
            <a:pPr marL="347663" lvl="1" indent="-174625">
              <a:buClr>
                <a:schemeClr val="tx2"/>
              </a:buClr>
              <a:buFont typeface="Arial Narrow" pitchFamily="34" charset="0"/>
              <a:buChar char="―"/>
            </a:pPr>
            <a:r>
              <a:rPr lang="en-US" sz="2400" b="1" i="1" dirty="0">
                <a:latin typeface="+mj-lt"/>
              </a:rPr>
              <a:t>Streaming Reduction Service (SRS)</a:t>
            </a:r>
            <a:r>
              <a:rPr lang="en-US" sz="2400" dirty="0">
                <a:latin typeface="+mj-lt"/>
              </a:rPr>
              <a:t> </a:t>
            </a:r>
          </a:p>
          <a:p>
            <a:pPr marL="115888" indent="-115888">
              <a:buClr>
                <a:schemeClr val="tx2"/>
              </a:buClr>
              <a:buFont typeface="Arial" pitchFamily="34" charset="0"/>
              <a:buChar char="•"/>
            </a:pPr>
            <a:r>
              <a:rPr lang="en-US" sz="2400" dirty="0">
                <a:latin typeface="+mj-lt"/>
              </a:rPr>
              <a:t> We re-configure the data translation (file creation) to read the data stream from SMS and create the files while the run is taking place… end of run = close file [file appears “instantly”]</a:t>
            </a:r>
          </a:p>
          <a:p>
            <a:pPr marL="347663" lvl="1" indent="-174625">
              <a:buClr>
                <a:schemeClr val="tx2"/>
              </a:buClr>
              <a:buFont typeface="Arial Narrow" pitchFamily="34" charset="0"/>
              <a:buChar char="―"/>
            </a:pPr>
            <a:r>
              <a:rPr lang="en-US" sz="2400" b="1" i="1" dirty="0">
                <a:latin typeface="+mj-lt"/>
              </a:rPr>
              <a:t>Streaming Translation Service (STS)</a:t>
            </a:r>
          </a:p>
          <a:p>
            <a:pPr marL="115888" indent="-115888">
              <a:buClr>
                <a:schemeClr val="tx2"/>
              </a:buClr>
              <a:buFont typeface="Arial" pitchFamily="34" charset="0"/>
              <a:buChar char="•"/>
            </a:pPr>
            <a:r>
              <a:rPr lang="en-US" sz="2400" dirty="0">
                <a:latin typeface="+mj-lt"/>
              </a:rPr>
              <a:t> Files are created on an </a:t>
            </a:r>
            <a:r>
              <a:rPr lang="en-US" sz="2400" dirty="0" smtClean="0">
                <a:latin typeface="+mj-lt"/>
              </a:rPr>
              <a:t>HPC </a:t>
            </a:r>
            <a:r>
              <a:rPr lang="en-US" sz="2400" dirty="0">
                <a:latin typeface="+mj-lt"/>
              </a:rPr>
              <a:t>infrastructure for subsequent parallel analysis and data reduction </a:t>
            </a:r>
          </a:p>
          <a:p>
            <a:pPr marL="115888" indent="-115888">
              <a:buClr>
                <a:schemeClr val="tx2"/>
              </a:buClr>
              <a:buFont typeface="Arial" pitchFamily="34" charset="0"/>
              <a:buChar char="•"/>
            </a:pPr>
            <a:r>
              <a:rPr lang="en-US" sz="2400" dirty="0">
                <a:latin typeface="+mj-lt"/>
              </a:rPr>
              <a:t> We put the resources for analysis there and give the users remote access</a:t>
            </a:r>
          </a:p>
        </p:txBody>
      </p:sp>
      <p:pic>
        <p:nvPicPr>
          <p:cNvPr id="14" name="Picture 13" descr="adara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0" y="18821400"/>
            <a:ext cx="6482080" cy="3566160"/>
          </a:xfrm>
          <a:prstGeom prst="rect">
            <a:avLst/>
          </a:prstGeom>
        </p:spPr>
      </p:pic>
      <p:sp>
        <p:nvSpPr>
          <p:cNvPr id="48" name="Text Box 25"/>
          <p:cNvSpPr txBox="1">
            <a:spLocks noChangeArrowheads="1"/>
          </p:cNvSpPr>
          <p:nvPr/>
        </p:nvSpPr>
        <p:spPr bwMode="auto">
          <a:xfrm>
            <a:off x="896291" y="6985337"/>
            <a:ext cx="1128096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6000" u="sng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Impact"/>
                <a:ea typeface="Arial" charset="0"/>
                <a:cs typeface="Impact"/>
              </a:rPr>
              <a:t>Using MANTID at SNS and HFIR</a:t>
            </a:r>
            <a:endParaRPr lang="en-US" sz="6000" u="sng" dirty="0">
              <a:solidFill>
                <a:srgbClr val="0000FF"/>
              </a:solidFill>
              <a:uFill>
                <a:solidFill>
                  <a:srgbClr val="0000FF"/>
                </a:solidFill>
              </a:uFill>
              <a:latin typeface="Impact"/>
              <a:ea typeface="Arial" charset="0"/>
              <a:cs typeface="Impact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14400" y="11353800"/>
            <a:ext cx="5105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800100" lvl="1" indent="-342900">
              <a:buFont typeface="Courier New" pitchFamily="49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</a:lstStyle>
          <a:p>
            <a:pPr>
              <a:buFont typeface="Arial"/>
              <a:buChar char="•"/>
            </a:pPr>
            <a:r>
              <a:rPr lang="en-US" sz="2400" i="1" dirty="0" err="1" smtClean="0">
                <a:solidFill>
                  <a:srgbClr val="1F1F1F"/>
                </a:solidFill>
              </a:rPr>
              <a:t>MantidPlot</a:t>
            </a:r>
            <a:r>
              <a:rPr lang="en-US" sz="2400" i="1" dirty="0" smtClean="0">
                <a:solidFill>
                  <a:srgbClr val="1F1F1F"/>
                </a:solidFill>
              </a:rPr>
              <a:t> window (left)</a:t>
            </a:r>
          </a:p>
          <a:p>
            <a:pPr>
              <a:buFont typeface="Arial"/>
              <a:buChar char="•"/>
            </a:pPr>
            <a:r>
              <a:rPr lang="en-US" sz="2400" i="1" dirty="0" err="1" smtClean="0">
                <a:solidFill>
                  <a:srgbClr val="1F1F1F"/>
                </a:solidFill>
              </a:rPr>
              <a:t>ImageView</a:t>
            </a:r>
            <a:r>
              <a:rPr lang="en-US" sz="2400" i="1" dirty="0" smtClean="0">
                <a:solidFill>
                  <a:srgbClr val="1F1F1F"/>
                </a:solidFill>
              </a:rPr>
              <a:t> of ARCS data (right)</a:t>
            </a:r>
          </a:p>
        </p:txBody>
      </p:sp>
      <p:pic>
        <p:nvPicPr>
          <p:cNvPr id="32" name="Picture 3" descr="C:\Users\h3n\Documents\work2010\Software\Wei-Ren\Multislice_Animation.gif"/>
          <p:cNvPicPr>
            <a:picLocks noChangeAspect="1" noChangeArrowheads="1" noCrop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31810450"/>
            <a:ext cx="3823095" cy="247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" descr="C:\Users\h3n\Documents\work2010\Software\Wei-Ren\LineViewerAnimation.gi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1600" y="30652720"/>
            <a:ext cx="5542280" cy="3637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91" r="56000" b="6419"/>
          <a:stretch/>
        </p:blipFill>
        <p:spPr bwMode="auto">
          <a:xfrm>
            <a:off x="929232" y="23393400"/>
            <a:ext cx="4828032" cy="4187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21717000"/>
            <a:ext cx="7711440" cy="5951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72224" y="10515600"/>
            <a:ext cx="8679180" cy="5059680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16002000" y="23698200"/>
            <a:ext cx="141732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n-lt"/>
              </a:rPr>
              <a:t>Center </a:t>
            </a:r>
            <a:r>
              <a:rPr lang="en-US" sz="2400" dirty="0">
                <a:latin typeface="+mn-lt"/>
              </a:rPr>
              <a:t>for Accelerating Materials Modeling from SNS data (CAMM) </a:t>
            </a:r>
            <a:endParaRPr lang="en-US" sz="2400" dirty="0" smtClean="0">
              <a:latin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400" dirty="0" smtClean="0">
                <a:latin typeface="+mn-lt"/>
              </a:rPr>
              <a:t>The appropriate computational framework</a:t>
            </a:r>
            <a:r>
              <a:rPr lang="en-US" sz="2400" b="1" dirty="0" smtClean="0">
                <a:latin typeface="+mn-lt"/>
              </a:rPr>
              <a:t> </a:t>
            </a:r>
            <a:r>
              <a:rPr lang="en-US" sz="2400" dirty="0" smtClean="0">
                <a:latin typeface="+mn-lt"/>
              </a:rPr>
              <a:t>will be developed and implemented:</a:t>
            </a:r>
          </a:p>
          <a:p>
            <a:pPr lvl="1">
              <a:buClr>
                <a:schemeClr val="tx2"/>
              </a:buClr>
              <a:buFont typeface="Arial" pitchFamily="34" charset="0"/>
              <a:buChar char="―"/>
            </a:pPr>
            <a:r>
              <a:rPr lang="en-US" sz="2400" dirty="0" smtClean="0">
                <a:latin typeface="+mn-lt"/>
              </a:rPr>
              <a:t> User </a:t>
            </a:r>
            <a:r>
              <a:rPr lang="en-US" sz="2400" dirty="0">
                <a:latin typeface="+mn-lt"/>
              </a:rPr>
              <a:t>Interface</a:t>
            </a:r>
          </a:p>
          <a:p>
            <a:pPr lvl="1">
              <a:buClr>
                <a:schemeClr val="tx2"/>
              </a:buClr>
              <a:buFont typeface="Arial" pitchFamily="34" charset="0"/>
              <a:buChar char="―"/>
            </a:pPr>
            <a:r>
              <a:rPr lang="en-US" sz="2400" dirty="0">
                <a:latin typeface="+mn-lt"/>
              </a:rPr>
              <a:t> Resource Scheduling (on-demand clusters </a:t>
            </a:r>
            <a:r>
              <a:rPr lang="en-US" sz="2400" dirty="0" err="1">
                <a:latin typeface="+mn-lt"/>
              </a:rPr>
              <a:t>vs</a:t>
            </a:r>
            <a:r>
              <a:rPr lang="en-US" sz="2400" dirty="0">
                <a:latin typeface="+mn-lt"/>
              </a:rPr>
              <a:t> NERSC)</a:t>
            </a:r>
          </a:p>
          <a:p>
            <a:pPr lvl="1">
              <a:buClr>
                <a:schemeClr val="tx2"/>
              </a:buClr>
              <a:buFont typeface="Arial" pitchFamily="34" charset="0"/>
              <a:buChar char="―"/>
            </a:pPr>
            <a:r>
              <a:rPr lang="en-US" sz="2400" dirty="0">
                <a:latin typeface="+mn-lt"/>
              </a:rPr>
              <a:t> Data Management (experiment &amp; simulation) </a:t>
            </a:r>
          </a:p>
          <a:p>
            <a:pPr lvl="1">
              <a:buClr>
                <a:schemeClr val="tx2"/>
              </a:buClr>
              <a:buFont typeface="Arial" pitchFamily="34" charset="0"/>
              <a:buChar char="―"/>
            </a:pPr>
            <a:r>
              <a:rPr lang="en-US" sz="2400" dirty="0">
                <a:latin typeface="+mn-lt"/>
              </a:rPr>
              <a:t> Sensitivity (statistical) analysis data/simulations [fitting]</a:t>
            </a:r>
          </a:p>
          <a:p>
            <a:pPr lvl="1">
              <a:buClr>
                <a:schemeClr val="tx2"/>
              </a:buClr>
              <a:buFont typeface="Arial" pitchFamily="34" charset="0"/>
              <a:buChar char="―"/>
            </a:pPr>
            <a:r>
              <a:rPr lang="en-US" sz="2400" dirty="0">
                <a:latin typeface="+mn-lt"/>
              </a:rPr>
              <a:t> Optimal Experimental Design</a:t>
            </a:r>
          </a:p>
          <a:p>
            <a:pPr lvl="1">
              <a:buClr>
                <a:schemeClr val="tx2"/>
              </a:buClr>
              <a:buFont typeface="Arial" pitchFamily="34" charset="0"/>
              <a:buChar char="―"/>
            </a:pPr>
            <a:r>
              <a:rPr lang="en-US" sz="2400" dirty="0">
                <a:latin typeface="+mn-lt"/>
              </a:rPr>
              <a:t> Computational “Steering” (Decision Support </a:t>
            </a:r>
            <a:r>
              <a:rPr lang="en-US" sz="2400" dirty="0" smtClean="0">
                <a:latin typeface="+mn-lt"/>
              </a:rPr>
              <a:t>System)</a:t>
            </a:r>
          </a:p>
          <a:p>
            <a:pPr marL="342900" indent="-342900">
              <a:buClr>
                <a:schemeClr val="tx2"/>
              </a:buClr>
              <a:buFont typeface="Arial"/>
              <a:buChar char="•"/>
            </a:pPr>
            <a:r>
              <a:rPr lang="en-US" sz="2400" dirty="0" smtClean="0">
                <a:latin typeface="+mn-lt"/>
              </a:rPr>
              <a:t>Material modeling and simulation </a:t>
            </a:r>
            <a:r>
              <a:rPr lang="en-US" sz="2400" dirty="0" smtClean="0">
                <a:latin typeface="+mn-lt"/>
              </a:rPr>
              <a:t>will provide</a:t>
            </a:r>
            <a:r>
              <a:rPr lang="en-US" sz="2400" dirty="0" smtClean="0">
                <a:latin typeface="+mn-lt"/>
              </a:rPr>
              <a:t> comparison </a:t>
            </a:r>
            <a:r>
              <a:rPr lang="en-US" sz="2400" dirty="0" smtClean="0">
                <a:latin typeface="+mn-lt"/>
              </a:rPr>
              <a:t>with experimental data</a:t>
            </a:r>
            <a:endParaRPr lang="en-US" sz="2400" dirty="0">
              <a:latin typeface="+mn-lt"/>
            </a:endParaRPr>
          </a:p>
          <a:p>
            <a:pPr marL="342900" indent="-342900">
              <a:buClr>
                <a:schemeClr val="tx2"/>
              </a:buClr>
              <a:buFont typeface="Arial"/>
              <a:buChar char="•"/>
            </a:pPr>
            <a:r>
              <a:rPr lang="en-US" sz="2400" dirty="0" smtClean="0">
                <a:latin typeface="+mn-lt"/>
              </a:rPr>
              <a:t>Modeling, neutron scattering experiment and data analysis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 smtClean="0">
                <a:latin typeface="+mn-lt"/>
              </a:rPr>
              <a:t>will be integrated</a:t>
            </a:r>
          </a:p>
        </p:txBody>
      </p:sp>
      <p:pic>
        <p:nvPicPr>
          <p:cNvPr id="5" name="Picture 4" descr="SNAP_Calibrate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04" y="12573000"/>
            <a:ext cx="6096000" cy="3703320"/>
          </a:xfrm>
          <a:prstGeom prst="rect">
            <a:avLst/>
          </a:prstGeom>
        </p:spPr>
      </p:pic>
      <p:pic>
        <p:nvPicPr>
          <p:cNvPr id="31" name="Picture 2" descr="C:\Users\h3n\Desktop\SEQ_Gd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29413200"/>
            <a:ext cx="2622804" cy="174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C:\Users\h3n\Documents\work2010\Software\Wei-Ren\Ortho_View_Animation.gif"/>
          <p:cNvPicPr>
            <a:picLocks noChangeAspect="1" noChangeArrowheads="1" noCrop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0742" y="29260800"/>
            <a:ext cx="3836858" cy="247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16002000" y="27736800"/>
            <a:ext cx="9296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i="1" dirty="0" smtClean="0"/>
              <a:t>Looking at the computational framework from the perspective of communication between sub-systems</a:t>
            </a:r>
          </a:p>
        </p:txBody>
      </p:sp>
      <p:pic>
        <p:nvPicPr>
          <p:cNvPr id="6" name="Picture 5" descr="Remot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6704" y="18669000"/>
            <a:ext cx="7778496" cy="43494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6002000" y="17526000"/>
            <a:ext cx="15544800" cy="1200328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i="1" dirty="0" smtClean="0"/>
              <a:t>ADARA resource diagram (top)</a:t>
            </a:r>
          </a:p>
          <a:p>
            <a:pPr marL="342900" indent="-342900">
              <a:buFont typeface="Arial"/>
              <a:buChar char="•"/>
            </a:pPr>
            <a:r>
              <a:rPr lang="en-US" sz="2400" i="1" dirty="0" smtClean="0"/>
              <a:t>Live </a:t>
            </a:r>
            <a:r>
              <a:rPr lang="en-US" sz="2400" i="1" dirty="0"/>
              <a:t>event processing with ADARA and </a:t>
            </a:r>
            <a:r>
              <a:rPr lang="en-US" sz="2400" i="1" dirty="0" smtClean="0"/>
              <a:t>Mantid </a:t>
            </a:r>
            <a:r>
              <a:rPr lang="en-US" sz="2400" i="1" dirty="0"/>
              <a:t>for </a:t>
            </a:r>
            <a:r>
              <a:rPr lang="en-US" sz="2400" i="1" dirty="0" smtClean="0"/>
              <a:t>HYSPEC data (left)</a:t>
            </a:r>
          </a:p>
          <a:p>
            <a:pPr marL="342900" indent="-342900">
              <a:buFont typeface="Arial"/>
              <a:buChar char="•"/>
            </a:pPr>
            <a:r>
              <a:rPr lang="en-US" sz="2400" i="1" dirty="0" smtClean="0"/>
              <a:t>Remote job submission with ADARA and Mantid for NOMAD reduction (right)</a:t>
            </a:r>
            <a:endParaRPr lang="en-US" sz="2400" i="1" dirty="0"/>
          </a:p>
        </p:txBody>
      </p:sp>
      <p:sp>
        <p:nvSpPr>
          <p:cNvPr id="42" name="TextBox 41"/>
          <p:cNvSpPr txBox="1"/>
          <p:nvPr/>
        </p:nvSpPr>
        <p:spPr>
          <a:xfrm>
            <a:off x="930107" y="22479000"/>
            <a:ext cx="9372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800100" lvl="1" indent="-342900">
              <a:buFont typeface="Courier New" pitchFamily="49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</a:lstStyle>
          <a:p>
            <a:pPr>
              <a:buFont typeface="Arial"/>
              <a:buChar char="•"/>
            </a:pPr>
            <a:r>
              <a:rPr lang="en-US" sz="2400" i="1" dirty="0" smtClean="0">
                <a:solidFill>
                  <a:srgbClr val="1F1F1F"/>
                </a:solidFill>
              </a:rPr>
              <a:t>Instrument view of ARCS (left)</a:t>
            </a:r>
          </a:p>
          <a:p>
            <a:pPr>
              <a:buFont typeface="Arial"/>
              <a:buChar char="•"/>
            </a:pPr>
            <a:r>
              <a:rPr lang="en-US" sz="2400" i="1" dirty="0" smtClean="0">
                <a:solidFill>
                  <a:srgbClr val="1F1F1F"/>
                </a:solidFill>
              </a:rPr>
              <a:t>ICAT data window (right)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8671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7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386715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76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1479</TotalTime>
  <Words>654</Words>
  <Application>Microsoft Macintosh PowerPoint</Application>
  <PresentationFormat>Custom</PresentationFormat>
  <Paragraphs>55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Default Design</vt:lpstr>
      <vt:lpstr>PowerPoint Presentation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Genevieve Martin</dc:creator>
  <cp:lastModifiedBy>Vickie Lynch</cp:lastModifiedBy>
  <cp:revision>106</cp:revision>
  <dcterms:created xsi:type="dcterms:W3CDTF">2010-07-21T12:31:34Z</dcterms:created>
  <dcterms:modified xsi:type="dcterms:W3CDTF">2012-08-23T19:30:18Z</dcterms:modified>
</cp:coreProperties>
</file>